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notesMasterIdLst>
    <p:notesMasterId r:id="rId19"/>
  </p:notesMasterIdLst>
  <p:sldIdLst>
    <p:sldId id="256" r:id="rId6"/>
    <p:sldId id="275" r:id="rId7"/>
    <p:sldId id="274" r:id="rId8"/>
    <p:sldId id="259" r:id="rId9"/>
    <p:sldId id="277" r:id="rId10"/>
    <p:sldId id="278" r:id="rId11"/>
    <p:sldId id="282" r:id="rId12"/>
    <p:sldId id="279" r:id="rId13"/>
    <p:sldId id="280" r:id="rId14"/>
    <p:sldId id="281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96327"/>
  </p:normalViewPr>
  <p:slideViewPr>
    <p:cSldViewPr snapToGrid="0">
      <p:cViewPr varScale="1">
        <p:scale>
          <a:sx n="76" d="100"/>
          <a:sy n="76" d="100"/>
        </p:scale>
        <p:origin x="706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jpe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jpeg>
</file>

<file path=ppt/media/image53.jpe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43098E-12DE-4BC7-BB20-449ECB340B23}" type="datetimeFigureOut">
              <a:rPr lang="nl-BE" smtClean="0"/>
              <a:t>21/05/2024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A20E4-E0C8-4389-B7C8-DF9A4EECE563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27791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1441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William</a:t>
            </a:r>
          </a:p>
          <a:p>
            <a:r>
              <a:rPr lang="nl-BE" dirty="0"/>
              <a:t>“Bord testen op zwakke punten” </a:t>
            </a:r>
            <a:r>
              <a:rPr lang="nl-BE" dirty="0">
                <a:sym typeface="Wingdings" panose="05000000000000000000" pitchFamily="2" charset="2"/>
              </a:rPr>
              <a:t> vaak bezig geweest met bord en dan plots door hebben dat iets niet werkt als we die bepaalde actie doen.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64058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William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6982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William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118592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William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8135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29684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30087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33105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47426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5327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61514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75295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Luca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A20E4-E0C8-4389-B7C8-DF9A4EECE563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571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en-GB"/>
              <a:t>Click icon to add chart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en-GB"/>
              <a:t>Click icon to add chart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en-GB"/>
              <a:t>Click icon to add chart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en-GB"/>
              <a:t>Click icon to add chart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en-GB"/>
              <a:t>Click icon to add table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en-GB"/>
              <a:t>Click icon to add table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en-GB"/>
              <a:t>Click icon to add table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en-GB"/>
              <a:t>Click icon to add table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nl-NL"/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nl-NL"/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6.jpeg"/><Relationship Id="rId4" Type="http://schemas.openxmlformats.org/officeDocument/2006/relationships/image" Target="../media/image4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0.png"/><Relationship Id="rId4" Type="http://schemas.openxmlformats.org/officeDocument/2006/relationships/image" Target="../media/image4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919" y="879348"/>
            <a:ext cx="9169012" cy="640429"/>
          </a:xfrm>
        </p:spPr>
        <p:txBody>
          <a:bodyPr/>
          <a:lstStyle/>
          <a:p>
            <a:r>
              <a:rPr lang="nl-NL" dirty="0"/>
              <a:t>Interactive Wall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Project </a:t>
            </a:r>
            <a:r>
              <a:rPr lang="nl-NL" dirty="0" err="1"/>
              <a:t>Experience</a:t>
            </a:r>
            <a:r>
              <a:rPr lang="nl-NL" dirty="0"/>
              <a:t> 2.2 International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DBA03DD-1B3F-E520-EFE3-BD9CEF4275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387"/>
          <a:stretch/>
        </p:blipFill>
        <p:spPr>
          <a:xfrm>
            <a:off x="3070286" y="2667000"/>
            <a:ext cx="9121714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576D-5D9D-8272-C6DD-DAE1C08B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13178"/>
            <a:ext cx="9169012" cy="481631"/>
          </a:xfrm>
        </p:spPr>
        <p:txBody>
          <a:bodyPr/>
          <a:lstStyle/>
          <a:p>
            <a:r>
              <a:rPr lang="nl-BE" dirty="0"/>
              <a:t>5. Moeilijkheden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95039-57BC-4312-2553-549720E516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010427"/>
            <a:ext cx="211203" cy="1052756"/>
          </a:xfrm>
        </p:spPr>
        <p:txBody>
          <a:bodyPr/>
          <a:lstStyle/>
          <a:p>
            <a:r>
              <a:rPr lang="nl-BE" dirty="0"/>
              <a:t>Probleemstelling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4A855-FB62-0AA2-B101-95D04025B014}"/>
              </a:ext>
            </a:extLst>
          </p:cNvPr>
          <p:cNvSpPr txBox="1"/>
          <p:nvPr/>
        </p:nvSpPr>
        <p:spPr>
          <a:xfrm>
            <a:off x="929640" y="2217420"/>
            <a:ext cx="51663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/>
              <a:t>Interactive Wall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Niet eigen microcontroller en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Gelimiteerde mogelijkheden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Goeie connecties maken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Bord testen op zwakke punten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665D9-D771-8816-B8A3-FD2F2C9A79A2}"/>
              </a:ext>
            </a:extLst>
          </p:cNvPr>
          <p:cNvSpPr txBox="1"/>
          <p:nvPr/>
        </p:nvSpPr>
        <p:spPr>
          <a:xfrm>
            <a:off x="6019800" y="2217420"/>
            <a:ext cx="5684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/>
              <a:t>Interactive Piano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DF </a:t>
            </a:r>
            <a:r>
              <a:rPr lang="nl-BE" dirty="0" err="1"/>
              <a:t>Player</a:t>
            </a:r>
            <a:r>
              <a:rPr lang="nl-BE" dirty="0"/>
              <a:t> kapot, vervangen door </a:t>
            </a:r>
            <a:r>
              <a:rPr lang="nl-BE" dirty="0" err="1"/>
              <a:t>LEDs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Weinig capacitieve sensoren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</p:txBody>
      </p:sp>
    </p:spTree>
    <p:extLst>
      <p:ext uri="{BB962C8B-B14F-4D97-AF65-F5344CB8AC3E}">
        <p14:creationId xmlns:p14="http://schemas.microsoft.com/office/powerpoint/2010/main" val="2741797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art Placeholder 1">
            <a:extLst>
              <a:ext uri="{FF2B5EF4-FFF2-40B4-BE49-F238E27FC236}">
                <a16:creationId xmlns:a16="http://schemas.microsoft.com/office/drawing/2014/main" id="{B0457CA0-DBAD-CE62-D9DD-D641B5BB153A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2D6E7A-F73F-596B-2C09-C0086C8DB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6</a:t>
            </a:r>
            <a:r>
              <a:rPr lang="en-BE" dirty="0"/>
              <a:t>. Result</a:t>
            </a:r>
            <a:r>
              <a:rPr lang="nl-BE" dirty="0" err="1"/>
              <a:t>aat</a:t>
            </a:r>
            <a:endParaRPr lang="en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1C995-37F0-1928-F05F-843379AC65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035EB6-E01F-EA54-FD77-6CE935BCCB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61484"/>
            <a:ext cx="211203" cy="701699"/>
          </a:xfrm>
        </p:spPr>
        <p:txBody>
          <a:bodyPr/>
          <a:lstStyle/>
          <a:p>
            <a:r>
              <a:rPr lang="en-BE" dirty="0"/>
              <a:t>7. Results</a:t>
            </a:r>
          </a:p>
        </p:txBody>
      </p:sp>
      <p:pic>
        <p:nvPicPr>
          <p:cNvPr id="8" name="Picture 7" descr="A rectangular object with a rainbow and animals&#10;&#10;Description automatically generated">
            <a:extLst>
              <a:ext uri="{FF2B5EF4-FFF2-40B4-BE49-F238E27FC236}">
                <a16:creationId xmlns:a16="http://schemas.microsoft.com/office/drawing/2014/main" id="{2EF8A2FC-34F9-22AD-993F-9370A6244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94" y="2368549"/>
            <a:ext cx="4767262" cy="3694113"/>
          </a:xfrm>
          <a:prstGeom prst="rect">
            <a:avLst/>
          </a:prstGeom>
        </p:spPr>
      </p:pic>
      <p:pic>
        <p:nvPicPr>
          <p:cNvPr id="10" name="Picture 9" descr="A piano keys painted on a wood surface&#10;&#10;Description automatically generated">
            <a:extLst>
              <a:ext uri="{FF2B5EF4-FFF2-40B4-BE49-F238E27FC236}">
                <a16:creationId xmlns:a16="http://schemas.microsoft.com/office/drawing/2014/main" id="{CCDC7491-5C0B-6FE4-A1EB-BF91E4F0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539" y="2368466"/>
            <a:ext cx="4767262" cy="369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6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096B7A-6B6A-7CF4-2ADF-FCA3D1FBD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7</a:t>
            </a:r>
            <a:r>
              <a:rPr lang="en-BE" dirty="0"/>
              <a:t>. </a:t>
            </a:r>
            <a:r>
              <a:rPr lang="nl-BE" dirty="0"/>
              <a:t>Toekomstige verbeteringen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D33C02-55C9-616A-A041-9AE7D75ED9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649750"/>
            <a:ext cx="211203" cy="1413433"/>
          </a:xfrm>
        </p:spPr>
        <p:txBody>
          <a:bodyPr/>
          <a:lstStyle/>
          <a:p>
            <a:r>
              <a:rPr lang="en-BE" dirty="0"/>
              <a:t>8. Future Improbements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AD47963-055C-F0CE-3B2B-1DCD14E36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r>
              <a:rPr lang="nl-BE" b="1" dirty="0"/>
              <a:t>The Interactive Wall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Randen van bord beschermen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Achterkant van bord afbakenen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Microcontroller met eigen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E0A5F494-4DB1-99A6-EE79-62DA41AE1BD1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pPr algn="ctr"/>
            <a:r>
              <a:rPr lang="nl-BE" b="1" dirty="0"/>
              <a:t>The Interactive Piano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Microcontroller met meer sensoren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Grotere piano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1" dirty="0"/>
              <a:t>Geluiden in plaats van </a:t>
            </a:r>
            <a:r>
              <a:rPr lang="nl-BE" b="1" dirty="0" err="1"/>
              <a:t>LEDs</a:t>
            </a:r>
            <a:endParaRPr lang="nl-BE" b="1" dirty="0"/>
          </a:p>
        </p:txBody>
      </p:sp>
    </p:spTree>
    <p:extLst>
      <p:ext uri="{BB962C8B-B14F-4D97-AF65-F5344CB8AC3E}">
        <p14:creationId xmlns:p14="http://schemas.microsoft.com/office/powerpoint/2010/main" val="1587270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Interactive Wall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Project </a:t>
            </a:r>
            <a:r>
              <a:rPr lang="nl-NL" dirty="0" err="1"/>
              <a:t>Experience</a:t>
            </a:r>
            <a:r>
              <a:rPr lang="nl-NL" dirty="0"/>
              <a:t> 2.2 International</a:t>
            </a:r>
          </a:p>
        </p:txBody>
      </p:sp>
      <p:pic>
        <p:nvPicPr>
          <p:cNvPr id="7" name="Picture Placeholder 6" descr="A rainbow and farm scene on a rectangular object&#10;&#10;Description automatically generated with medium confidence">
            <a:extLst>
              <a:ext uri="{FF2B5EF4-FFF2-40B4-BE49-F238E27FC236}">
                <a16:creationId xmlns:a16="http://schemas.microsoft.com/office/drawing/2014/main" id="{0BC8C7A5-E31E-442C-1132-349A614F135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77" b="208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0495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07F17D-094D-8189-DFBB-084767C072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467282"/>
            <a:ext cx="211203" cy="595901"/>
          </a:xfrm>
        </p:spPr>
        <p:txBody>
          <a:bodyPr/>
          <a:lstStyle/>
          <a:p>
            <a:r>
              <a:rPr lang="nl-BE" dirty="0"/>
              <a:t>Inhoud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95B22D3E-107E-3CB5-E0D5-083F214DB0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68752" y="842204"/>
            <a:ext cx="282129" cy="677108"/>
          </a:xfrm>
        </p:spPr>
        <p:txBody>
          <a:bodyPr/>
          <a:lstStyle/>
          <a:p>
            <a:r>
              <a:rPr lang="en-BE" sz="4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61FE0B9-FD68-A7A7-F0C8-C62425C8BB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8752" y="1519312"/>
            <a:ext cx="282129" cy="677108"/>
          </a:xfrm>
        </p:spPr>
        <p:txBody>
          <a:bodyPr/>
          <a:lstStyle/>
          <a:p>
            <a:r>
              <a:rPr lang="en-BE" sz="4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34EEDCA2-6C36-9D19-958B-61F3B902B4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03209" y="3349628"/>
            <a:ext cx="282129" cy="677108"/>
          </a:xfrm>
        </p:spPr>
        <p:txBody>
          <a:bodyPr/>
          <a:lstStyle/>
          <a:p>
            <a:r>
              <a:rPr lang="nl-BE" sz="4400" dirty="0">
                <a:solidFill>
                  <a:schemeClr val="tx1"/>
                </a:solidFill>
              </a:rPr>
              <a:t>5</a:t>
            </a:r>
            <a:endParaRPr lang="en-BE" sz="4400" dirty="0">
              <a:solidFill>
                <a:schemeClr val="tx1"/>
              </a:solidFill>
            </a:endParaRP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B31B5AB2-4ECE-5281-A3AE-A9092F28B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68752" y="2128386"/>
            <a:ext cx="282129" cy="677108"/>
          </a:xfrm>
        </p:spPr>
        <p:txBody>
          <a:bodyPr/>
          <a:lstStyle/>
          <a:p>
            <a:r>
              <a:rPr lang="en-BE" sz="4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10D2145-C8F4-B279-B21E-F43406ACF5C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0153" y="1022141"/>
            <a:ext cx="1584088" cy="461665"/>
          </a:xfrm>
        </p:spPr>
        <p:txBody>
          <a:bodyPr/>
          <a:lstStyle/>
          <a:p>
            <a:r>
              <a:rPr lang="nl-BE" dirty="0"/>
              <a:t>Het team</a:t>
            </a:r>
            <a:endParaRPr lang="en-BE" dirty="0"/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E350551A-2805-0813-9372-D969DE7916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915541" y="3493419"/>
            <a:ext cx="2343911" cy="461665"/>
          </a:xfrm>
        </p:spPr>
        <p:txBody>
          <a:bodyPr/>
          <a:lstStyle/>
          <a:p>
            <a:r>
              <a:rPr lang="nl-BE" dirty="0"/>
              <a:t>Moeilijkheden</a:t>
            </a:r>
            <a:endParaRPr lang="en-BE" dirty="0"/>
          </a:p>
        </p:txBody>
      </p:sp>
      <p:sp>
        <p:nvSpPr>
          <p:cNvPr id="31" name="Text Placeholder 16">
            <a:extLst>
              <a:ext uri="{FF2B5EF4-FFF2-40B4-BE49-F238E27FC236}">
                <a16:creationId xmlns:a16="http://schemas.microsoft.com/office/drawing/2014/main" id="{DF741D44-737E-8664-EED4-1F47DB99CB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960153" y="2259507"/>
            <a:ext cx="1593706" cy="461665"/>
          </a:xfrm>
        </p:spPr>
        <p:txBody>
          <a:bodyPr/>
          <a:lstStyle/>
          <a:p>
            <a:r>
              <a:rPr lang="nl-BE" dirty="0"/>
              <a:t>Opdracht</a:t>
            </a:r>
            <a:endParaRPr lang="en-BE" dirty="0"/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8832B24-21E3-BDB1-6B6A-FB7AEFE6FF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915541" y="1635853"/>
            <a:ext cx="2577950" cy="461665"/>
          </a:xfrm>
        </p:spPr>
        <p:txBody>
          <a:bodyPr/>
          <a:lstStyle/>
          <a:p>
            <a:r>
              <a:rPr lang="nl-BE" dirty="0"/>
              <a:t>Concept project</a:t>
            </a:r>
            <a:endParaRPr lang="en-BE" dirty="0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8BD1679-D053-0BA6-D77E-725F11AC82B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590909" y="1229573"/>
            <a:ext cx="324000" cy="46800"/>
          </a:xfrm>
        </p:spPr>
        <p:txBody>
          <a:bodyPr/>
          <a:lstStyle/>
          <a:p>
            <a:endParaRPr lang="en-BE" dirty="0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82E81E92-5255-D7C8-34BD-9548ED33403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590909" y="3711308"/>
            <a:ext cx="324000" cy="46800"/>
          </a:xfrm>
        </p:spPr>
        <p:txBody>
          <a:bodyPr/>
          <a:lstStyle/>
          <a:p>
            <a:endParaRPr lang="en-BE" dirty="0"/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78668E2-922C-417C-B678-50CE79368FB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590909" y="2466940"/>
            <a:ext cx="324000" cy="46800"/>
          </a:xfrm>
        </p:spPr>
        <p:txBody>
          <a:bodyPr/>
          <a:lstStyle/>
          <a:p>
            <a:endParaRPr lang="en-BE" dirty="0"/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5AAF3876-91E3-97B0-5607-60DB5C1F3EB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590909" y="1909558"/>
            <a:ext cx="324000" cy="46800"/>
          </a:xfrm>
        </p:spPr>
        <p:txBody>
          <a:bodyPr/>
          <a:lstStyle/>
          <a:p>
            <a:endParaRPr lang="en-BE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ECF8D89D-207C-FCAD-1E8B-8CB9E068E640}"/>
              </a:ext>
            </a:extLst>
          </p:cNvPr>
          <p:cNvSpPr txBox="1">
            <a:spLocks/>
          </p:cNvSpPr>
          <p:nvPr/>
        </p:nvSpPr>
        <p:spPr>
          <a:xfrm>
            <a:off x="1703841" y="3949653"/>
            <a:ext cx="282129" cy="67710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6000" b="1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4400" dirty="0">
                <a:solidFill>
                  <a:schemeClr val="tx1"/>
                </a:solidFill>
              </a:rPr>
              <a:t>6</a:t>
            </a:r>
            <a:endParaRPr lang="en-BE" sz="4400" dirty="0">
              <a:solidFill>
                <a:schemeClr val="tx1"/>
              </a:solidFill>
            </a:endParaRP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C12CC795-8DCB-8039-0091-77BDE91A97E5}"/>
              </a:ext>
            </a:extLst>
          </p:cNvPr>
          <p:cNvSpPr txBox="1">
            <a:spLocks/>
          </p:cNvSpPr>
          <p:nvPr/>
        </p:nvSpPr>
        <p:spPr>
          <a:xfrm>
            <a:off x="1623656" y="4635810"/>
            <a:ext cx="384721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6000" b="1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4400" dirty="0">
                <a:solidFill>
                  <a:schemeClr val="tx1"/>
                </a:solidFill>
              </a:rPr>
              <a:t>7</a:t>
            </a:r>
            <a:endParaRPr lang="en-BE" sz="4400" dirty="0">
              <a:solidFill>
                <a:schemeClr val="tx1"/>
              </a:solidFill>
            </a:endParaRPr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D10807C6-7177-EFBC-ACF9-F4DBCEFDE7EF}"/>
              </a:ext>
            </a:extLst>
          </p:cNvPr>
          <p:cNvSpPr txBox="1">
            <a:spLocks/>
          </p:cNvSpPr>
          <p:nvPr/>
        </p:nvSpPr>
        <p:spPr>
          <a:xfrm>
            <a:off x="2949291" y="4080008"/>
            <a:ext cx="1606530" cy="461665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/>
              <a:t>Resul</a:t>
            </a:r>
            <a:r>
              <a:rPr lang="nl-BE" dirty="0" err="1"/>
              <a:t>taat</a:t>
            </a:r>
            <a:endParaRPr lang="en-BE" dirty="0"/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9A2C24FC-9F57-9215-D047-A22205281A3F}"/>
              </a:ext>
            </a:extLst>
          </p:cNvPr>
          <p:cNvSpPr txBox="1">
            <a:spLocks/>
          </p:cNvSpPr>
          <p:nvPr/>
        </p:nvSpPr>
        <p:spPr>
          <a:xfrm>
            <a:off x="2915541" y="4734612"/>
            <a:ext cx="4390946" cy="461665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1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Toekomstige verbeteringen</a:t>
            </a:r>
            <a:endParaRPr lang="en-BE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1C0E8D7-F916-73B8-31C6-5180CE5AF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425" y="4946357"/>
            <a:ext cx="323116" cy="4877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6657520-B465-21D7-6211-1733EE716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425" y="4286455"/>
            <a:ext cx="323116" cy="48772"/>
          </a:xfrm>
          <a:prstGeom prst="rect">
            <a:avLst/>
          </a:prstGeom>
        </p:spPr>
      </p:pic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071A3699-70A7-0A55-DF63-F7316CBAC642}"/>
              </a:ext>
            </a:extLst>
          </p:cNvPr>
          <p:cNvSpPr txBox="1">
            <a:spLocks/>
          </p:cNvSpPr>
          <p:nvPr/>
        </p:nvSpPr>
        <p:spPr>
          <a:xfrm>
            <a:off x="1673172" y="2710074"/>
            <a:ext cx="282129" cy="677108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6000" b="1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4400" dirty="0">
                <a:solidFill>
                  <a:schemeClr val="tx1"/>
                </a:solidFill>
              </a:rPr>
              <a:t>4</a:t>
            </a:r>
            <a:endParaRPr lang="en-BE" sz="4400" dirty="0">
              <a:solidFill>
                <a:schemeClr val="tx1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C4E3D51E-FA52-53CB-05F6-5B6DC55A4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0909" y="3042087"/>
            <a:ext cx="323116" cy="42676"/>
          </a:xfrm>
          <a:prstGeom prst="rect">
            <a:avLst/>
          </a:prstGeom>
        </p:spPr>
      </p:pic>
      <p:sp>
        <p:nvSpPr>
          <p:cNvPr id="49" name="Text Placeholder 16">
            <a:extLst>
              <a:ext uri="{FF2B5EF4-FFF2-40B4-BE49-F238E27FC236}">
                <a16:creationId xmlns:a16="http://schemas.microsoft.com/office/drawing/2014/main" id="{2C844CFB-56F6-F1B0-33E8-485D7167A0BA}"/>
              </a:ext>
            </a:extLst>
          </p:cNvPr>
          <p:cNvSpPr txBox="1">
            <a:spLocks/>
          </p:cNvSpPr>
          <p:nvPr/>
        </p:nvSpPr>
        <p:spPr>
          <a:xfrm>
            <a:off x="2971015" y="2839133"/>
            <a:ext cx="1483098" cy="461665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3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Werking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58890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3342A24-CA43-5040-EE05-85A8EC5441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63087"/>
            <a:ext cx="211203" cy="700096"/>
          </a:xfrm>
        </p:spPr>
        <p:txBody>
          <a:bodyPr/>
          <a:lstStyle/>
          <a:p>
            <a:r>
              <a:rPr lang="nl-BE" dirty="0"/>
              <a:t>Het team</a:t>
            </a:r>
            <a:endParaRPr lang="en-BE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08FB15F8-54C2-C47E-9527-F9E98A7E4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1468" y="920798"/>
            <a:ext cx="9169012" cy="481631"/>
          </a:xfrm>
        </p:spPr>
        <p:txBody>
          <a:bodyPr/>
          <a:lstStyle/>
          <a:p>
            <a:r>
              <a:rPr lang="nl-BE" dirty="0"/>
              <a:t>1</a:t>
            </a:r>
            <a:r>
              <a:rPr lang="en-BE" dirty="0"/>
              <a:t>. </a:t>
            </a:r>
            <a:r>
              <a:rPr lang="nl-BE" dirty="0"/>
              <a:t>Het team</a:t>
            </a:r>
            <a:endParaRPr lang="en-B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07A00C-BCDA-9034-8D8A-0FC698CB997F}"/>
              </a:ext>
            </a:extLst>
          </p:cNvPr>
          <p:cNvSpPr txBox="1"/>
          <p:nvPr/>
        </p:nvSpPr>
        <p:spPr>
          <a:xfrm>
            <a:off x="1546860" y="2258721"/>
            <a:ext cx="90982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b="1" dirty="0"/>
              <a:t>Luca De Clerck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Netwerken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Scrum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b="1" dirty="0"/>
              <a:t>Xander Desmet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Software &amp; AI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b="1" dirty="0"/>
              <a:t>William </a:t>
            </a:r>
            <a:r>
              <a:rPr lang="nl-BE" sz="2000" b="1" dirty="0" err="1"/>
              <a:t>Rogov</a:t>
            </a:r>
            <a:endParaRPr lang="nl-BE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Software &amp; AI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sz="2000" dirty="0"/>
              <a:t>Hardware &amp; Documentatie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pic>
        <p:nvPicPr>
          <p:cNvPr id="12" name="Picture 11" descr="A red and black logo&#10;&#10;Description automatically generated">
            <a:extLst>
              <a:ext uri="{FF2B5EF4-FFF2-40B4-BE49-F238E27FC236}">
                <a16:creationId xmlns:a16="http://schemas.microsoft.com/office/drawing/2014/main" id="{EA2E0DD5-ED6A-A031-3188-318FEC80A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180" y="1568555"/>
            <a:ext cx="3421049" cy="396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04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Placeholder 34" descr="A large white board with drawings on it&#10;&#10;Description automatically generated">
            <a:extLst>
              <a:ext uri="{FF2B5EF4-FFF2-40B4-BE49-F238E27FC236}">
                <a16:creationId xmlns:a16="http://schemas.microsoft.com/office/drawing/2014/main" id="{99798128-032E-EF7C-FE94-586394EB6BD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9" r="26959"/>
          <a:stretch>
            <a:fillRect/>
          </a:stretch>
        </p:blipFill>
        <p:spPr/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3A63FF4A-B699-C2B8-AD8B-30BC70DB4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0706" y="936038"/>
            <a:ext cx="4550748" cy="481631"/>
          </a:xfrm>
        </p:spPr>
        <p:txBody>
          <a:bodyPr/>
          <a:lstStyle/>
          <a:p>
            <a:r>
              <a:rPr lang="nl-BE" dirty="0"/>
              <a:t>2</a:t>
            </a:r>
            <a:r>
              <a:rPr lang="en-BE" dirty="0"/>
              <a:t>. </a:t>
            </a:r>
            <a:r>
              <a:rPr lang="nl-BE" dirty="0"/>
              <a:t>Concept project</a:t>
            </a:r>
            <a:endParaRPr lang="en-BE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8763BAB6-6DBF-7705-DBED-B773030514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00080" y="2553372"/>
            <a:ext cx="4995920" cy="212681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Een interactieve muur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Visuele voorstelling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Fysiek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Geluiden afspelen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Leerervaring kleuters en/of peuters</a:t>
            </a:r>
          </a:p>
          <a:p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endParaRPr lang="en-BE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3342A24-CA43-5040-EE05-85A8EC5441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037677"/>
            <a:ext cx="211203" cy="1025506"/>
          </a:xfrm>
        </p:spPr>
        <p:txBody>
          <a:bodyPr/>
          <a:lstStyle/>
          <a:p>
            <a:r>
              <a:rPr lang="nl-BE" dirty="0"/>
              <a:t>Concept project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99973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BA23B-22A5-65C5-5087-A9AFF3551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05558"/>
            <a:ext cx="9169012" cy="481631"/>
          </a:xfrm>
        </p:spPr>
        <p:txBody>
          <a:bodyPr/>
          <a:lstStyle/>
          <a:p>
            <a:r>
              <a:rPr lang="nl-BE" dirty="0"/>
              <a:t>3. Opdracht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B792E-338A-D895-9C0B-37D9E67A6C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1347" y="1672765"/>
            <a:ext cx="9769306" cy="350519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nl-BE" sz="9600" b="1" dirty="0"/>
              <a:t>De Interactive Wall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endParaRPr lang="nl-BE" b="1" dirty="0"/>
          </a:p>
          <a:p>
            <a:r>
              <a:rPr lang="nl-BE" b="1" dirty="0"/>
              <a:t>	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6D68A-224F-3494-58C6-3014B7775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48660"/>
            <a:ext cx="211203" cy="714523"/>
          </a:xfrm>
        </p:spPr>
        <p:txBody>
          <a:bodyPr/>
          <a:lstStyle/>
          <a:p>
            <a:r>
              <a:rPr lang="nl-BE" dirty="0"/>
              <a:t>Opdracht</a:t>
            </a:r>
          </a:p>
        </p:txBody>
      </p:sp>
      <p:pic>
        <p:nvPicPr>
          <p:cNvPr id="3074" name="Picture 2" descr="Processor &amp; Microcontroller Development Kits &gt; BARE CONDUCTIVE - 파츠테크">
            <a:extLst>
              <a:ext uri="{FF2B5EF4-FFF2-40B4-BE49-F238E27FC236}">
                <a16:creationId xmlns:a16="http://schemas.microsoft.com/office/drawing/2014/main" id="{EE5F8139-110C-BFE9-E927-53D96AED7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5" t="7588" r="7709" b="11598"/>
          <a:stretch/>
        </p:blipFill>
        <p:spPr bwMode="auto">
          <a:xfrm>
            <a:off x="1696982" y="2225040"/>
            <a:ext cx="3593652" cy="252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5C5E2E-8599-EA18-8273-1A8076A656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57" b="17640"/>
          <a:stretch/>
        </p:blipFill>
        <p:spPr>
          <a:xfrm>
            <a:off x="7084322" y="2308860"/>
            <a:ext cx="4117754" cy="2446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D90597-BE57-6E0A-C63F-2B390377E94E}"/>
              </a:ext>
            </a:extLst>
          </p:cNvPr>
          <p:cNvSpPr txBox="1"/>
          <p:nvPr/>
        </p:nvSpPr>
        <p:spPr>
          <a:xfrm>
            <a:off x="1914152" y="4754879"/>
            <a:ext cx="3665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Bare </a:t>
            </a:r>
            <a:r>
              <a:rPr lang="nl-BE" dirty="0" err="1"/>
              <a:t>Conductive</a:t>
            </a:r>
            <a:r>
              <a:rPr lang="nl-BE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Capacitieve sensoren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Software fabrikant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12 geluiden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9A27-4DB1-39D9-6DFE-44C545E16EE3}"/>
              </a:ext>
            </a:extLst>
          </p:cNvPr>
          <p:cNvSpPr txBox="1"/>
          <p:nvPr/>
        </p:nvSpPr>
        <p:spPr>
          <a:xfrm>
            <a:off x="7084322" y="4754879"/>
            <a:ext cx="41177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De “Wall”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Boerderij met dieren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Speels voor kleine kinderen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Gemakkelijk in gebruik</a:t>
            </a:r>
          </a:p>
        </p:txBody>
      </p:sp>
    </p:spTree>
    <p:extLst>
      <p:ext uri="{BB962C8B-B14F-4D97-AF65-F5344CB8AC3E}">
        <p14:creationId xmlns:p14="http://schemas.microsoft.com/office/powerpoint/2010/main" val="423422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BA23B-22A5-65C5-5087-A9AFF3551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05558"/>
            <a:ext cx="9169012" cy="481631"/>
          </a:xfrm>
        </p:spPr>
        <p:txBody>
          <a:bodyPr/>
          <a:lstStyle/>
          <a:p>
            <a:r>
              <a:rPr lang="nl-BE" dirty="0"/>
              <a:t>3. Opdracht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B792E-338A-D895-9C0B-37D9E67A6C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1347" y="1630855"/>
            <a:ext cx="9769306" cy="350519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nl-BE" sz="9600" b="1" dirty="0"/>
              <a:t>De Interactive Piano</a:t>
            </a: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b="1" dirty="0"/>
          </a:p>
          <a:p>
            <a:endParaRPr lang="nl-BE" b="1" dirty="0"/>
          </a:p>
          <a:p>
            <a:r>
              <a:rPr lang="nl-BE" b="1" dirty="0"/>
              <a:t>	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6D68A-224F-3494-58C6-3014B7775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48660"/>
            <a:ext cx="211203" cy="714523"/>
          </a:xfrm>
        </p:spPr>
        <p:txBody>
          <a:bodyPr/>
          <a:lstStyle/>
          <a:p>
            <a:r>
              <a:rPr lang="nl-BE" dirty="0"/>
              <a:t>Opdracht</a:t>
            </a:r>
          </a:p>
        </p:txBody>
      </p:sp>
      <p:pic>
        <p:nvPicPr>
          <p:cNvPr id="3" name="Picture 2" descr="A piano keys painted on a wood surface&#10;&#10;Description automatically generated">
            <a:extLst>
              <a:ext uri="{FF2B5EF4-FFF2-40B4-BE49-F238E27FC236}">
                <a16:creationId xmlns:a16="http://schemas.microsoft.com/office/drawing/2014/main" id="{86FCB05E-D0D3-15BE-DA8C-049C113E0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996" y="2225040"/>
            <a:ext cx="3186025" cy="2468880"/>
          </a:xfrm>
          <a:prstGeom prst="rect">
            <a:avLst/>
          </a:prstGeom>
        </p:spPr>
      </p:pic>
      <p:pic>
        <p:nvPicPr>
          <p:cNvPr id="7" name="Picture 6" descr="A black circuit board with a silver square and a black square with a black square and a black square with a silver square and a black square with a black square with a black square and a black&#10;&#10;Description automatically generated">
            <a:extLst>
              <a:ext uri="{FF2B5EF4-FFF2-40B4-BE49-F238E27FC236}">
                <a16:creationId xmlns:a16="http://schemas.microsoft.com/office/drawing/2014/main" id="{0EEB86D6-B694-9011-D9DE-893A5DC78A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8" t="3447" r="20260"/>
          <a:stretch/>
        </p:blipFill>
        <p:spPr>
          <a:xfrm>
            <a:off x="2259568" y="2225040"/>
            <a:ext cx="1508436" cy="2468880"/>
          </a:xfrm>
          <a:prstGeom prst="rect">
            <a:avLst/>
          </a:prstGeom>
        </p:spPr>
      </p:pic>
      <p:pic>
        <p:nvPicPr>
          <p:cNvPr id="5124" name="Picture 4" descr="DFR0299 - Dfrobot - DFPlayer - A Mini MP3 Player, For Arduino ...">
            <a:extLst>
              <a:ext uri="{FF2B5EF4-FFF2-40B4-BE49-F238E27FC236}">
                <a16:creationId xmlns:a16="http://schemas.microsoft.com/office/drawing/2014/main" id="{1B0015C6-8174-A508-9F19-77BB52C1D6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8" b="3282"/>
          <a:stretch/>
        </p:blipFill>
        <p:spPr bwMode="auto">
          <a:xfrm>
            <a:off x="4875332" y="2225040"/>
            <a:ext cx="2441336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E96B46-508B-2B87-2157-5B52EC0A49AB}"/>
              </a:ext>
            </a:extLst>
          </p:cNvPr>
          <p:cNvSpPr txBox="1"/>
          <p:nvPr/>
        </p:nvSpPr>
        <p:spPr>
          <a:xfrm>
            <a:off x="1211347" y="4770120"/>
            <a:ext cx="39016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ESP32-WROOM-32D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Capacitieve sensoren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5</a:t>
            </a:r>
            <a:r>
              <a:rPr lang="nl-BE"/>
              <a:t> </a:t>
            </a:r>
            <a:r>
              <a:rPr lang="nl-BE" dirty="0"/>
              <a:t>geluiden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Eigen software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Meer mogelijkheden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l-BE" dirty="0"/>
              <a:t>Verschillende sound sets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DC0246-39E2-7ECF-2069-F0BACBFDF368}"/>
              </a:ext>
            </a:extLst>
          </p:cNvPr>
          <p:cNvSpPr txBox="1"/>
          <p:nvPr/>
        </p:nvSpPr>
        <p:spPr>
          <a:xfrm>
            <a:off x="4677946" y="4770119"/>
            <a:ext cx="29877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DF </a:t>
            </a:r>
            <a:r>
              <a:rPr lang="nl-BE" dirty="0" err="1"/>
              <a:t>Player</a:t>
            </a:r>
            <a:endParaRPr lang="nl-B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MP3 speler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Verwerking geluiden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SD kaart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1AC498-251B-0394-D7D2-B4EF0E07B45A}"/>
              </a:ext>
            </a:extLst>
          </p:cNvPr>
          <p:cNvSpPr txBox="1"/>
          <p:nvPr/>
        </p:nvSpPr>
        <p:spPr>
          <a:xfrm>
            <a:off x="8519160" y="4770119"/>
            <a:ext cx="3390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De “Piano”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Klein bord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Van piano tot Synthesizer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Gemakkelijk in gebruik</a:t>
            </a:r>
          </a:p>
        </p:txBody>
      </p:sp>
    </p:spTree>
    <p:extLst>
      <p:ext uri="{BB962C8B-B14F-4D97-AF65-F5344CB8AC3E}">
        <p14:creationId xmlns:p14="http://schemas.microsoft.com/office/powerpoint/2010/main" val="148342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32959-CEF0-3CF0-FC58-4E8D6CDFE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4. Werking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7602-6129-4B6A-243B-C358565D78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2008" y="1265269"/>
            <a:ext cx="9169012" cy="307127"/>
          </a:xfrm>
        </p:spPr>
        <p:txBody>
          <a:bodyPr>
            <a:normAutofit fontScale="92500" lnSpcReduction="10000"/>
          </a:bodyPr>
          <a:lstStyle/>
          <a:p>
            <a:r>
              <a:rPr lang="nl-BE" dirty="0"/>
              <a:t>Capacitieve sensoren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7477DD-751E-7D1E-188D-DA67CB95A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407971"/>
            <a:ext cx="211203" cy="655212"/>
          </a:xfrm>
        </p:spPr>
        <p:txBody>
          <a:bodyPr/>
          <a:lstStyle/>
          <a:p>
            <a:r>
              <a:rPr lang="nl-BE" dirty="0"/>
              <a:t>Werking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27A2436-4211-5E76-6A75-062290DB93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" t="18450" r="833"/>
          <a:stretch/>
        </p:blipFill>
        <p:spPr bwMode="auto">
          <a:xfrm>
            <a:off x="4495799" y="2280925"/>
            <a:ext cx="7185661" cy="363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B64929-9FC3-E1B0-E38B-0C1B084CB77C}"/>
              </a:ext>
            </a:extLst>
          </p:cNvPr>
          <p:cNvSpPr txBox="1"/>
          <p:nvPr/>
        </p:nvSpPr>
        <p:spPr>
          <a:xfrm>
            <a:off x="218583" y="3081359"/>
            <a:ext cx="40865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Deze capacitieve sensoren hebben een vaste waarde, hier ±640</a:t>
            </a:r>
          </a:p>
          <a:p>
            <a:endParaRPr lang="nl-BE" dirty="0"/>
          </a:p>
          <a:p>
            <a:r>
              <a:rPr lang="nl-BE" dirty="0"/>
              <a:t>Bij aanraking zakt deze waarde tot ±128</a:t>
            </a:r>
          </a:p>
          <a:p>
            <a:endParaRPr lang="nl-BE" dirty="0"/>
          </a:p>
          <a:p>
            <a:r>
              <a:rPr lang="nl-BE" dirty="0"/>
              <a:t>We gebruiken dan een drempel waarde om te gebruiken als signaal </a:t>
            </a:r>
          </a:p>
        </p:txBody>
      </p:sp>
    </p:spTree>
    <p:extLst>
      <p:ext uri="{BB962C8B-B14F-4D97-AF65-F5344CB8AC3E}">
        <p14:creationId xmlns:p14="http://schemas.microsoft.com/office/powerpoint/2010/main" val="3511112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9BBDE-FAA8-820B-061E-24BC1BF29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4. Werking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F4317-4E5A-AF7A-4B8B-7BABF90797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19698" y="4576604"/>
            <a:ext cx="4907281" cy="195711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Microcontroller achterkant bord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Connectie gemaakt met voorkant via schroeven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Connecties gemaakt met microcontroller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Box aangesloten en gefixeerd</a:t>
            </a:r>
          </a:p>
          <a:p>
            <a:pPr lvl="1"/>
            <a:endParaRPr lang="nl-BE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81A57-CD23-A5BD-5111-D6395E9944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407971"/>
            <a:ext cx="211203" cy="655212"/>
          </a:xfrm>
        </p:spPr>
        <p:txBody>
          <a:bodyPr/>
          <a:lstStyle/>
          <a:p>
            <a:r>
              <a:rPr lang="nl-BE" dirty="0"/>
              <a:t>Werking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C0258-0A04-352F-1D69-474BB2F6C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03" y="2430133"/>
            <a:ext cx="3454137" cy="19448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4479AE-7A20-1205-B21A-300221C0B543}"/>
              </a:ext>
            </a:extLst>
          </p:cNvPr>
          <p:cNvSpPr txBox="1"/>
          <p:nvPr/>
        </p:nvSpPr>
        <p:spPr>
          <a:xfrm>
            <a:off x="348243" y="4578112"/>
            <a:ext cx="4307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Geleidbare verf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Verf onder ieder dier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Initieel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Geeft signaal aan capacitieve sensoren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B65D5F3F-6E7D-5766-9E76-796ADF7FB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699" y="1711838"/>
            <a:ext cx="3550922" cy="266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6E0E695-4810-F338-0B50-773031B634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40108" y="1315037"/>
            <a:ext cx="9169012" cy="307127"/>
          </a:xfrm>
        </p:spPr>
        <p:txBody>
          <a:bodyPr>
            <a:normAutofit fontScale="92500" lnSpcReduction="10000"/>
          </a:bodyPr>
          <a:lstStyle/>
          <a:p>
            <a:r>
              <a:rPr lang="nl-BE" dirty="0"/>
              <a:t>The Interactive Wall</a:t>
            </a:r>
          </a:p>
        </p:txBody>
      </p:sp>
      <p:pic>
        <p:nvPicPr>
          <p:cNvPr id="21" name="Picture Placeholder 8" descr="A diagram of a structure&#10;&#10;Description automatically generated">
            <a:extLst>
              <a:ext uri="{FF2B5EF4-FFF2-40B4-BE49-F238E27FC236}">
                <a16:creationId xmlns:a16="http://schemas.microsoft.com/office/drawing/2014/main" id="{66A8EECA-6EEE-026D-6478-134D52939C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1" r="6289" b="111"/>
          <a:stretch/>
        </p:blipFill>
        <p:spPr>
          <a:xfrm>
            <a:off x="8770621" y="1169921"/>
            <a:ext cx="2622260" cy="3201550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233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576D-5D9D-8272-C6DD-DAE1C08B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13178"/>
            <a:ext cx="9169012" cy="481631"/>
          </a:xfrm>
        </p:spPr>
        <p:txBody>
          <a:bodyPr/>
          <a:lstStyle/>
          <a:p>
            <a:r>
              <a:rPr lang="nl-BE" dirty="0"/>
              <a:t>4. Werking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95039-57BC-4312-2553-549720E516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Picture 5" descr="A hand on a keyboard with a circuit board&#10;&#10;Description automatically generated">
            <a:extLst>
              <a:ext uri="{FF2B5EF4-FFF2-40B4-BE49-F238E27FC236}">
                <a16:creationId xmlns:a16="http://schemas.microsoft.com/office/drawing/2014/main" id="{88284D1A-FB25-421C-0150-FD947FF6E9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1" t="28424" r="9143"/>
          <a:stretch/>
        </p:blipFill>
        <p:spPr>
          <a:xfrm>
            <a:off x="7795260" y="2084462"/>
            <a:ext cx="3116582" cy="26881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ED3495-2E48-9B10-E2F2-1208DB49AF07}"/>
              </a:ext>
            </a:extLst>
          </p:cNvPr>
          <p:cNvSpPr txBox="1"/>
          <p:nvPr/>
        </p:nvSpPr>
        <p:spPr>
          <a:xfrm>
            <a:off x="7795260" y="4882186"/>
            <a:ext cx="3268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Piano spelen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Meerdere geluiden tegelijk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pic>
        <p:nvPicPr>
          <p:cNvPr id="8" name="Picture 7" descr="A piano keys painted on a wood surface&#10;&#10;Description automatically generated">
            <a:extLst>
              <a:ext uri="{FF2B5EF4-FFF2-40B4-BE49-F238E27FC236}">
                <a16:creationId xmlns:a16="http://schemas.microsoft.com/office/drawing/2014/main" id="{A7983593-7F60-63E6-2626-EC00F8663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116" y="2303691"/>
            <a:ext cx="3186025" cy="24688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9F8FDF-0ED7-8F6B-177F-EC4FB7E324A9}"/>
              </a:ext>
            </a:extLst>
          </p:cNvPr>
          <p:cNvSpPr txBox="1"/>
          <p:nvPr/>
        </p:nvSpPr>
        <p:spPr>
          <a:xfrm>
            <a:off x="1764116" y="4882186"/>
            <a:ext cx="3493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Rechtstreekse connectie ESP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ESP bevestigd aan achterkant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BE" dirty="0"/>
              <a:t>DF </a:t>
            </a:r>
            <a:r>
              <a:rPr lang="nl-BE" dirty="0" err="1"/>
              <a:t>Player</a:t>
            </a:r>
            <a:r>
              <a:rPr lang="nl-BE" dirty="0"/>
              <a:t> &amp; box 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Instant geluid bij aanraking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20FF610-DAC3-D92B-60DD-1A9837BA3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9628" y="1350860"/>
            <a:ext cx="9169012" cy="307127"/>
          </a:xfrm>
        </p:spPr>
        <p:txBody>
          <a:bodyPr>
            <a:normAutofit fontScale="92500" lnSpcReduction="10000"/>
          </a:bodyPr>
          <a:lstStyle/>
          <a:p>
            <a:r>
              <a:rPr lang="nl-BE" dirty="0"/>
              <a:t>The Interactive Piano</a:t>
            </a:r>
          </a:p>
        </p:txBody>
      </p:sp>
    </p:spTree>
    <p:extLst>
      <p:ext uri="{BB962C8B-B14F-4D97-AF65-F5344CB8AC3E}">
        <p14:creationId xmlns:p14="http://schemas.microsoft.com/office/powerpoint/2010/main" val="2970467970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Vives Light</Template>
  <TotalTime>403</TotalTime>
  <Words>383</Words>
  <Application>Microsoft Office PowerPoint</Application>
  <PresentationFormat>Breedbeeld</PresentationFormat>
  <Paragraphs>157</Paragraphs>
  <Slides>13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10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13</vt:i4>
      </vt:variant>
    </vt:vector>
  </HeadingPairs>
  <TitlesOfParts>
    <vt:vector size="25" baseType="lpstr">
      <vt:lpstr>Aptos</vt:lpstr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Wingdings</vt:lpstr>
      <vt:lpstr>Vives Light</vt:lpstr>
      <vt:lpstr>Vives Sand</vt:lpstr>
      <vt:lpstr>Interactive Wall</vt:lpstr>
      <vt:lpstr>PowerPoint-presentatie</vt:lpstr>
      <vt:lpstr>1. Het team</vt:lpstr>
      <vt:lpstr>2. Concept project</vt:lpstr>
      <vt:lpstr>3. Opdracht</vt:lpstr>
      <vt:lpstr>3. Opdracht</vt:lpstr>
      <vt:lpstr>4. Werking</vt:lpstr>
      <vt:lpstr>4. Werking</vt:lpstr>
      <vt:lpstr>4. Werking</vt:lpstr>
      <vt:lpstr>5. Moeilijkheden</vt:lpstr>
      <vt:lpstr>6. Resultaat</vt:lpstr>
      <vt:lpstr>7. Toekomstige verbeteringen</vt:lpstr>
      <vt:lpstr>Interactive Wall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Wall</dc:title>
  <dc:creator>Rogov William</dc:creator>
  <cp:lastModifiedBy>xander de smet</cp:lastModifiedBy>
  <cp:revision>32</cp:revision>
  <dcterms:created xsi:type="dcterms:W3CDTF">2024-05-16T13:22:29Z</dcterms:created>
  <dcterms:modified xsi:type="dcterms:W3CDTF">2024-05-21T21:52:20Z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